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sldIdLst>
    <p:sldId id="256" r:id="rId2"/>
    <p:sldId id="267" r:id="rId3"/>
    <p:sldId id="258" r:id="rId4"/>
    <p:sldId id="257" r:id="rId5"/>
    <p:sldId id="274" r:id="rId6"/>
    <p:sldId id="270" r:id="rId7"/>
    <p:sldId id="272" r:id="rId8"/>
    <p:sldId id="275" r:id="rId9"/>
    <p:sldId id="259" r:id="rId10"/>
    <p:sldId id="260" r:id="rId11"/>
    <p:sldId id="278" r:id="rId12"/>
    <p:sldId id="261" r:id="rId13"/>
    <p:sldId id="273" r:id="rId14"/>
    <p:sldId id="262" r:id="rId15"/>
    <p:sldId id="263" r:id="rId16"/>
    <p:sldId id="264" r:id="rId17"/>
    <p:sldId id="276" r:id="rId18"/>
    <p:sldId id="277" r:id="rId19"/>
    <p:sldId id="265" r:id="rId20"/>
    <p:sldId id="266" r:id="rId21"/>
    <p:sldId id="279" r:id="rId22"/>
    <p:sldId id="268" r:id="rId23"/>
    <p:sldId id="280" r:id="rId24"/>
    <p:sldId id="26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4629" autoAdjust="0"/>
  </p:normalViewPr>
  <p:slideViewPr>
    <p:cSldViewPr>
      <p:cViewPr varScale="1">
        <p:scale>
          <a:sx n="182" d="100"/>
          <a:sy n="182" d="100"/>
        </p:scale>
        <p:origin x="-20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3183CF-34AF-48F7-A96A-9B85A16A30C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7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183CF-34AF-48F7-A96A-9B85A16A30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2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FCE574-811B-4D09-A550-BC017F8DB845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Z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968733-DEB5-4659-88CE-950DE3A4597C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Z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HOPE Cape Town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7A980-6DB3-421C-AEF6-C015BB60FD64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HOPE Cape Town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5FE6-FDC1-41C3-BBA1-5D7650AF764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HOPE Cape Town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5ED8-CBAC-41F3-84A1-5FF64DC1E4B1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HOPE Cape Town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43676-841C-4953-8ED6-7314A3AAED5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HOPE Cape Town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6A17A-F071-409E-AC2E-629E8C2A42BD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HOPE Cape Town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7F7A1-0F67-4C32-BB1F-3C8B10F1064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HOPE Cape Town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E6E88-4A76-4C23-A65F-0BEE22EFB3D4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HOPE Cape Town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EB766-A992-4904-94C8-3E4005AA3E51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HOPE Cape Town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169D9-7C5B-41C3-9D23-4BFC043ADCBB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HOPE Cape Town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C7FFE-D12D-427B-921E-E8F24F70456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HOPE Cape Town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47B69-E61C-4707-8344-11F626B2471B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HOPE Cape Town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C6266F9-EE70-4EE8-AD90-2D3D062E2B0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2.jpeg"/><Relationship Id="rId5" Type="http://schemas.openxmlformats.org/officeDocument/2006/relationships/image" Target="../media/image6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pecapetown.com/06PicGallery/images/sangoma%20workshop_jpg.jpg" TargetMode="External"/><Relationship Id="rId4" Type="http://schemas.openxmlformats.org/officeDocument/2006/relationships/image" Target="../media/image31.jpeg"/><Relationship Id="rId5" Type="http://schemas.openxmlformats.org/officeDocument/2006/relationships/hyperlink" Target="http://www.hopecapetown.com/06PicGallery/images/explaining%20the%20test_jpg.jpg" TargetMode="External"/><Relationship Id="rId6" Type="http://schemas.openxmlformats.org/officeDocument/2006/relationships/image" Target="../media/image32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.ac.za/" TargetMode="External"/><Relationship Id="rId4" Type="http://schemas.openxmlformats.org/officeDocument/2006/relationships/image" Target="../media/image35.png"/><Relationship Id="rId5" Type="http://schemas.openxmlformats.org/officeDocument/2006/relationships/image" Target="../media/image36.jpeg"/><Relationship Id="rId6" Type="http://schemas.openxmlformats.org/officeDocument/2006/relationships/image" Target="../media/image6.jpeg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6.jpeg"/><Relationship Id="rId5" Type="http://schemas.openxmlformats.org/officeDocument/2006/relationships/image" Target="../media/image40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6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9.pn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7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jpeg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7" Type="http://schemas.openxmlformats.org/officeDocument/2006/relationships/image" Target="../media/image55.jpeg"/><Relationship Id="rId8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7.jpeg"/><Relationship Id="rId5" Type="http://schemas.openxmlformats.org/officeDocument/2006/relationships/hyperlink" Target="http://www.saxsys.de/default.aspx" TargetMode="External"/><Relationship Id="rId6" Type="http://schemas.openxmlformats.org/officeDocument/2006/relationships/image" Target="../media/image58.png"/><Relationship Id="rId7" Type="http://schemas.openxmlformats.org/officeDocument/2006/relationships/image" Target="../media/image59.jpeg"/><Relationship Id="rId8" Type="http://schemas.openxmlformats.org/officeDocument/2006/relationships/image" Target="../media/image60.jpeg"/><Relationship Id="rId9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jpeg"/><Relationship Id="rId6" Type="http://schemas.openxmlformats.org/officeDocument/2006/relationships/image" Target="../media/image6.jpe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hyperlink" Target="http://www.hopecapetown.com/06PicGallery/images/HOPE%20Launch%202001_jpg.jpg" TargetMode="External"/><Relationship Id="rId5" Type="http://schemas.openxmlformats.org/officeDocument/2006/relationships/image" Target="../media/image21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7224B8-4E5B-448A-B1A7-15B6897E9B33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1</a:t>
            </a:fld>
            <a:endParaRPr lang="en-US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0762" y="2971801"/>
            <a:ext cx="7175351" cy="1066800"/>
          </a:xfrm>
        </p:spPr>
        <p:txBody>
          <a:bodyPr/>
          <a:lstStyle/>
          <a:p>
            <a:pPr algn="ctr" eaLnBrk="1" hangingPunct="1"/>
            <a:r>
              <a:rPr lang="de-DE" sz="3600" dirty="0" smtClean="0">
                <a:latin typeface="Verdana" pitchFamily="34" charset="0"/>
              </a:rPr>
              <a:t>Organisationsprofil</a:t>
            </a:r>
          </a:p>
        </p:txBody>
      </p:sp>
      <p:pic>
        <p:nvPicPr>
          <p:cNvPr id="2054" name="Picture 6" descr="hope_asso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6959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AIDS_-_Schle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788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AIDS_-_Schle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0"/>
            <a:ext cx="877887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7400" y="2438400"/>
            <a:ext cx="1733550" cy="26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4479325"/>
            <a:ext cx="4540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präsentiert von</a:t>
            </a:r>
          </a:p>
          <a:p>
            <a:pPr algn="ctr"/>
            <a:r>
              <a:rPr lang="de-DE" dirty="0" err="1" smtClean="0"/>
              <a:t>Rev</a:t>
            </a:r>
            <a:r>
              <a:rPr lang="de-DE" dirty="0" smtClean="0"/>
              <a:t> Fr Stefan </a:t>
            </a:r>
            <a:r>
              <a:rPr lang="de-DE" dirty="0" err="1" smtClean="0"/>
              <a:t>Hippler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Vorsitzender HOPE Cape Town Stiftung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C93937-7D25-4D38-9A1E-7E8CB81AE90F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10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Ithemba</a:t>
            </a:r>
            <a:r>
              <a:rPr lang="en-US" sz="4000" b="1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Kinderstation</a:t>
            </a:r>
            <a:endParaRPr lang="en-US" sz="4000" b="1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828800"/>
            <a:ext cx="6248400" cy="4297363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erste NGO in Südafrika mit Sitz in einem staatlichen Krankenhaus</a:t>
            </a:r>
          </a:p>
          <a:p>
            <a:pPr eaLnBrk="1" hangingPunct="1"/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Kinderstation für „Infektionskrankheiten“</a:t>
            </a:r>
          </a:p>
          <a:p>
            <a:pPr eaLnBrk="1" hangingPunct="1"/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24 Betten</a:t>
            </a:r>
          </a:p>
          <a:p>
            <a:pPr eaLnBrk="1" hangingPunct="1"/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HOPE Cape Town Büro</a:t>
            </a:r>
          </a:p>
          <a:p>
            <a:pPr eaLnBrk="1" hangingPunct="1"/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Unterstützung für Patienten und Pflegekräfte</a:t>
            </a:r>
          </a:p>
          <a:p>
            <a:pPr eaLnBrk="1" hangingPunct="1"/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Verbindung zur medizinischen Forschung (</a:t>
            </a:r>
            <a:r>
              <a:rPr lang="de-DE" sz="2600" dirty="0" err="1" smtClean="0">
                <a:solidFill>
                  <a:srgbClr val="4D4D4D"/>
                </a:solidFill>
                <a:latin typeface="Calibri" pitchFamily="34" charset="0"/>
              </a:rPr>
              <a:t>KidCru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 &amp; Uni </a:t>
            </a:r>
            <a:r>
              <a:rPr lang="de-DE" sz="2600" dirty="0" err="1" smtClean="0">
                <a:solidFill>
                  <a:srgbClr val="4D4D4D"/>
                </a:solidFill>
                <a:latin typeface="Calibri" pitchFamily="34" charset="0"/>
              </a:rPr>
              <a:t>Stellenbosch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1270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71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11272" name="Picture 7" descr="AIDS_-_Schle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 descr="Kinder_01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47863"/>
            <a:ext cx="202088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hope_assoc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Cape2Cape Kapstadt Kliniken Hope 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0575" y="-5791200"/>
            <a:ext cx="11064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Cape2Cape Kapstadt Kliniken Hope 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19812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7F5406-E8BD-4CFC-B8E4-AA849B5CC18D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11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4D4D4D"/>
                </a:solidFill>
                <a:latin typeface="Calibri" pitchFamily="34" charset="0"/>
              </a:rPr>
              <a:t>ART </a:t>
            </a:r>
            <a:br>
              <a:rPr lang="en-US" sz="3600" b="1" dirty="0" smtClean="0">
                <a:solidFill>
                  <a:srgbClr val="4D4D4D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4D4D4D"/>
                </a:solidFill>
                <a:latin typeface="Calibri" pitchFamily="34" charset="0"/>
              </a:rPr>
              <a:t>(</a:t>
            </a:r>
            <a:r>
              <a:rPr lang="en-US" sz="2000" dirty="0" err="1" smtClean="0">
                <a:solidFill>
                  <a:srgbClr val="4D4D4D"/>
                </a:solidFill>
                <a:latin typeface="Calibri" pitchFamily="34" charset="0"/>
              </a:rPr>
              <a:t>AntiRetroVirale</a:t>
            </a:r>
            <a:r>
              <a:rPr lang="en-US" sz="2000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4D4D4D"/>
                </a:solidFill>
                <a:latin typeface="Calibri" pitchFamily="34" charset="0"/>
              </a:rPr>
              <a:t>Therapie</a:t>
            </a:r>
            <a:r>
              <a:rPr lang="en-US" sz="2000" dirty="0" smtClean="0">
                <a:solidFill>
                  <a:srgbClr val="4D4D4D"/>
                </a:solidFill>
                <a:latin typeface="Calibri" pitchFamily="34" charset="0"/>
              </a:rPr>
              <a:t>)</a:t>
            </a:r>
            <a:endParaRPr lang="en-US" sz="4000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828800"/>
            <a:ext cx="6248400" cy="42973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2001: Einführung einer privat finanzierten ART-Förderung für HIV-positive Kinder</a:t>
            </a:r>
          </a:p>
          <a:p>
            <a:pPr eaLnBrk="1" hangingPunct="1"/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Einstellung eines HOPE-Arztes</a:t>
            </a:r>
          </a:p>
          <a:p>
            <a:pPr eaLnBrk="1" hangingPunct="1"/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Ende 2007: Überweisung von Patienten in staatliche Behandlung (kostenlose ART-Behandlung)</a:t>
            </a:r>
          </a:p>
          <a:p>
            <a:pPr eaLnBrk="1" hangingPunct="1"/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Heute: Notfallfonds, Resistenztests und Förderung für Medikamente für Drittlinientherapie </a:t>
            </a:r>
          </a:p>
        </p:txBody>
      </p:sp>
      <p:sp>
        <p:nvSpPr>
          <p:cNvPr id="12294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2295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12296" name="Picture 6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7" descr="antiviral-medicines-antib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905000"/>
            <a:ext cx="1627187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8" descr="nevirap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16017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9" descr="hope_assoc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9574AC-BC4A-49E8-A188-1425C9FA30CE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12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algn="l" eaLnBrk="1" hangingPunct="1"/>
            <a:r>
              <a:rPr lang="de-DE" sz="3200" b="1" smtClean="0">
                <a:solidFill>
                  <a:srgbClr val="4D4D4D"/>
                </a:solidFill>
                <a:latin typeface="Calibri" pitchFamily="34" charset="0"/>
              </a:rPr>
              <a:t>HOPE Community Krankenpfleger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828800"/>
            <a:ext cx="6248400" cy="42973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25 „</a:t>
            </a:r>
            <a:r>
              <a:rPr lang="de-DE" sz="2400" dirty="0" err="1" smtClean="0">
                <a:solidFill>
                  <a:srgbClr val="4D4D4D"/>
                </a:solidFill>
                <a:latin typeface="Calibri" pitchFamily="34" charset="0"/>
              </a:rPr>
              <a:t>Community</a:t>
            </a: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 Krankenpfleger“ in 18 einkommensschwachen Gemeinden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Arbeit in lokalen Kliniken und Tages-kliniken, Teil des Teams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HOPE Cape Town stellt theoretische und praktische Weiterbildung zur Verfügung 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Freiwillige Beratung und Tests, Prävention der Mutter-Kind-Übertragung, Hausbesuche, Tuberkulose, etc.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Verbunden mit Gemeinden und Basis-projekten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Fest zugeordnete Förderung für 3 Jahre und private Förderungsbeteiligung</a:t>
            </a:r>
            <a:endParaRPr lang="de-DE" sz="24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3318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3319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13320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hope_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angela and mo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20574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CHW group photo 2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FFB60A-E2BF-47DA-A0D7-6CE4478498D0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13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solidFill>
                  <a:srgbClr val="4D4D4D"/>
                </a:solidFill>
                <a:latin typeface="Calibri" pitchFamily="34" charset="0"/>
              </a:rPr>
              <a:t>Reichweite</a:t>
            </a:r>
            <a:r>
              <a:rPr lang="en-US" sz="3600" dirty="0" smtClean="0">
                <a:solidFill>
                  <a:srgbClr val="4D4D4D"/>
                </a:solidFill>
                <a:latin typeface="Calibri" pitchFamily="34" charset="0"/>
              </a:rPr>
              <a:t> und Basis</a:t>
            </a:r>
            <a:endParaRPr lang="en-US" sz="3600" b="1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752600"/>
            <a:ext cx="6248400" cy="4297363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Verbindung zwischen HCHW und Gemeinschaft</a:t>
            </a:r>
          </a:p>
          <a:p>
            <a:pPr eaLnBrk="1" hangingPunct="1"/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Unterstützungs- und Beratungsgruppen</a:t>
            </a:r>
          </a:p>
          <a:p>
            <a:pPr eaLnBrk="1" hangingPunct="1"/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z.B. Perlenstickerei, Suppenküchen, Gemüsegärten, Gruppenberatung</a:t>
            </a:r>
          </a:p>
          <a:p>
            <a:pPr eaLnBrk="1" hangingPunct="1"/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Unterstützt durch HOPE Cape Town</a:t>
            </a:r>
          </a:p>
          <a:p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Entwicklung von </a:t>
            </a:r>
            <a:r>
              <a:rPr lang="de-DE" sz="2600" dirty="0" err="1" smtClean="0">
                <a:solidFill>
                  <a:srgbClr val="4D4D4D"/>
                </a:solidFill>
                <a:latin typeface="Calibri" pitchFamily="34" charset="0"/>
              </a:rPr>
              <a:t>Blikkiesdorp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342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14344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 descr="DSCF1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191000"/>
            <a:ext cx="2074862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9" descr="January08 0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176463"/>
            <a:ext cx="207486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0" descr="hope_assoc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CB0361-C57F-4213-8F9A-B2B55964D603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14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Traditionelle</a:t>
            </a:r>
            <a:r>
              <a:rPr lang="en-US" sz="4000" b="1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Heiler</a:t>
            </a:r>
            <a:endParaRPr lang="en-US" sz="4000" b="1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828800"/>
            <a:ext cx="6248400" cy="42973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Überbrückung der Kluft zwischen westlicher und traditioneller Medizin</a:t>
            </a:r>
          </a:p>
          <a:p>
            <a:pPr eaLnBrk="1" hangingPunct="1"/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Erster Kontakt mit “Sangomas” 2001</a:t>
            </a:r>
          </a:p>
          <a:p>
            <a:pPr eaLnBrk="1" hangingPunct="1"/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Verschiedene Workshops</a:t>
            </a:r>
          </a:p>
          <a:p>
            <a:pPr eaLnBrk="1" hangingPunct="1"/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Wissenschaftliche Beobachtung und Auswertung</a:t>
            </a:r>
          </a:p>
          <a:p>
            <a:pPr eaLnBrk="1" hangingPunct="1"/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Überweisungssystem für HIV-positive Patienten</a:t>
            </a:r>
          </a:p>
          <a:p>
            <a:pPr eaLnBrk="1" hangingPunct="1"/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Weiteres Vorgehen???</a:t>
            </a:r>
          </a:p>
        </p:txBody>
      </p:sp>
      <p:sp>
        <p:nvSpPr>
          <p:cNvPr id="15366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5367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15368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sangoma%20workshop_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00263"/>
            <a:ext cx="202088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 descr="explaining%20the%20test_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81463"/>
            <a:ext cx="202088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0" descr="hope_associ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513AA7-8EE0-4B2D-935A-E28F1E454E76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15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Ernährung</a:t>
            </a:r>
            <a:endParaRPr lang="en-US" sz="4000" b="1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828800"/>
            <a:ext cx="6248400" cy="4297363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Kooperation mit der Ernährungsabteilung von SUN und der Hochschule Niederrhein, Deutschland</a:t>
            </a:r>
          </a:p>
          <a:p>
            <a:pPr eaLnBrk="1" hangingPunct="1"/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Ernährungsunterstützung und –</a:t>
            </a:r>
            <a:r>
              <a:rPr lang="de-DE" sz="2600" dirty="0" err="1" smtClean="0">
                <a:solidFill>
                  <a:srgbClr val="4D4D4D"/>
                </a:solidFill>
                <a:latin typeface="Calibri" pitchFamily="34" charset="0"/>
              </a:rPr>
              <a:t>beratung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 für HIV-positive Patienten und Tuberkulosepatienten</a:t>
            </a:r>
          </a:p>
          <a:p>
            <a:pPr eaLnBrk="1" hangingPunct="1"/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Kochkurse </a:t>
            </a:r>
          </a:p>
          <a:p>
            <a:pPr eaLnBrk="1" hangingPunct="1"/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Kooperation mit </a:t>
            </a:r>
            <a:r>
              <a:rPr lang="de-DE" sz="2600" i="1" dirty="0" err="1" smtClean="0">
                <a:solidFill>
                  <a:srgbClr val="4D4D4D"/>
                </a:solidFill>
                <a:latin typeface="Calibri" pitchFamily="34" charset="0"/>
              </a:rPr>
              <a:t>Harvest</a:t>
            </a:r>
            <a:r>
              <a:rPr lang="de-DE" sz="2600" i="1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de-DE" sz="2600" i="1" dirty="0" err="1" smtClean="0">
                <a:solidFill>
                  <a:srgbClr val="4D4D4D"/>
                </a:solidFill>
                <a:latin typeface="Calibri" pitchFamily="34" charset="0"/>
              </a:rPr>
              <a:t>of</a:t>
            </a:r>
            <a:r>
              <a:rPr lang="de-DE" sz="2600" i="1" dirty="0" smtClean="0">
                <a:solidFill>
                  <a:srgbClr val="4D4D4D"/>
                </a:solidFill>
                <a:latin typeface="Calibri" pitchFamily="34" charset="0"/>
              </a:rPr>
              <a:t> Hope, 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Unterstützung von ökologischer NGO</a:t>
            </a:r>
          </a:p>
          <a:p>
            <a:pPr eaLnBrk="1" hangingPunct="1">
              <a:buFont typeface="Wingdings" pitchFamily="2" charset="2"/>
              <a:buChar char="§"/>
            </a:pPr>
            <a:endParaRPr lang="de-DE" sz="2600" dirty="0" smtClean="0">
              <a:solidFill>
                <a:srgbClr val="4D4D4D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de-DE" dirty="0" smtClean="0">
              <a:solidFill>
                <a:srgbClr val="4D4D4D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6390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16392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 descr="HCHW_Bloekombos_05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152900"/>
            <a:ext cx="20288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9" descr="Alice Daniels &amp; Kekeletso Lebeta &amp; Valerie Smit - soup kitch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100263"/>
            <a:ext cx="207486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0" descr="hope_assoc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D82B8A-1B63-4BEB-AD47-B45E0128F4D9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16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Ausbildung</a:t>
            </a:r>
            <a:r>
              <a:rPr lang="en-US" sz="4000" b="1" dirty="0" smtClean="0">
                <a:solidFill>
                  <a:srgbClr val="4D4D4D"/>
                </a:solidFill>
                <a:latin typeface="Calibri" pitchFamily="34" charset="0"/>
              </a:rPr>
              <a:t> &amp; </a:t>
            </a:r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Forschung</a:t>
            </a:r>
            <a:endParaRPr lang="en-US" sz="4000" b="1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828800"/>
            <a:ext cx="62484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Vereinbarung mit der </a:t>
            </a:r>
            <a:r>
              <a:rPr lang="de-DE" sz="2600" dirty="0" err="1" smtClean="0">
                <a:solidFill>
                  <a:srgbClr val="4D4D4D"/>
                </a:solidFill>
                <a:latin typeface="Calibri" pitchFamily="34" charset="0"/>
              </a:rPr>
              <a:t>Stellenbosch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 Universität – Fakultät der Gesundheitswissenschaften</a:t>
            </a:r>
          </a:p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Programm im Rahmen des Medizinstudiums</a:t>
            </a:r>
          </a:p>
          <a:p>
            <a:pPr eaLnBrk="1" hangingPunct="1">
              <a:lnSpc>
                <a:spcPct val="90000"/>
              </a:lnSpc>
            </a:pPr>
            <a:r>
              <a:rPr lang="de-DE" sz="2600" dirty="0">
                <a:solidFill>
                  <a:srgbClr val="4D4D4D"/>
                </a:solidFill>
                <a:latin typeface="Calibri" pitchFamily="34" charset="0"/>
              </a:rPr>
              <a:t>S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tetige Ausbildung für alle HOPE Community </a:t>
            </a:r>
            <a:r>
              <a:rPr lang="de-DE" sz="2600" dirty="0" err="1" smtClean="0">
                <a:solidFill>
                  <a:srgbClr val="4D4D4D"/>
                </a:solidFill>
                <a:latin typeface="Calibri" pitchFamily="34" charset="0"/>
              </a:rPr>
              <a:t>Health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 Worker</a:t>
            </a:r>
          </a:p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Enge Zusammenarbeit mit KID-CRU</a:t>
            </a:r>
          </a:p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Kooperation mit der Abteilung für Pharmakologie bei SUN: </a:t>
            </a:r>
            <a:r>
              <a:rPr lang="de-DE" sz="2600" i="1" dirty="0" smtClean="0">
                <a:solidFill>
                  <a:srgbClr val="4D4D4D"/>
                </a:solidFill>
                <a:latin typeface="Calibri" pitchFamily="34" charset="0"/>
              </a:rPr>
              <a:t>Muti-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Projekt</a:t>
            </a:r>
          </a:p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Teil der Kooperation zwischen Bayern und Westkap (z.B. Graduiertenaustausch etc.) </a:t>
            </a:r>
          </a:p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Forschungsunterstützung durch die HOPE Cape Town Stiftung (</a:t>
            </a:r>
            <a:r>
              <a:rPr lang="de-DE" sz="2600" dirty="0" err="1" smtClean="0">
                <a:solidFill>
                  <a:srgbClr val="4D4D4D"/>
                </a:solidFill>
                <a:latin typeface="Calibri" pitchFamily="34" charset="0"/>
              </a:rPr>
              <a:t>Bippop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 Stiftung – Vaduz)</a:t>
            </a:r>
          </a:p>
        </p:txBody>
      </p:sp>
      <p:sp>
        <p:nvSpPr>
          <p:cNvPr id="17414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7415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17416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3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17621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Bild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62600"/>
            <a:ext cx="1143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 descr="hope_associ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6" descr="Babes Counsell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7" descr="KID-CRU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12954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24000" y="942975"/>
            <a:ext cx="60960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88E241-85F4-4B79-A73E-98F19EA9FD3C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17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4D4D4D"/>
                </a:solidFill>
                <a:latin typeface="Calibri" pitchFamily="34" charset="0"/>
              </a:rPr>
              <a:t>e-learning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981200"/>
            <a:ext cx="62484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Erstes Modul für </a:t>
            </a:r>
            <a:r>
              <a:rPr lang="de-DE" sz="2400" dirty="0" err="1" smtClean="0">
                <a:solidFill>
                  <a:srgbClr val="4D4D4D"/>
                </a:solidFill>
                <a:latin typeface="Calibri" pitchFamily="34" charset="0"/>
              </a:rPr>
              <a:t>HCHW-Ausbildung</a:t>
            </a: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 2009 </a:t>
            </a:r>
            <a:r>
              <a:rPr lang="de-DE" sz="2400" dirty="0" err="1" smtClean="0">
                <a:solidFill>
                  <a:srgbClr val="4D4D4D"/>
                </a:solidFill>
                <a:latin typeface="Calibri" pitchFamily="34" charset="0"/>
              </a:rPr>
              <a:t>fertiggestellt</a:t>
            </a:r>
            <a:endParaRPr lang="de-DE" sz="2400" dirty="0" smtClean="0">
              <a:solidFill>
                <a:srgbClr val="4D4D4D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Grundlegende Anatomie und Grundlagen von HIV&amp;AIDS abgedeckt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Erfolgreich gestartet Anfang 2011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Finanziert durch die Bayrische Staatskanzlei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Unterstützt von der Hochschule für Technik und Wirtschaft in Neu-Ulm (Deutschland)</a:t>
            </a:r>
          </a:p>
          <a:p>
            <a:pPr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Technische Unterstützung durch das  Missionsärztliches Institut Würzburg</a:t>
            </a:r>
          </a:p>
          <a:p>
            <a:pPr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Trainings / E-Learning Trainer</a:t>
            </a:r>
          </a:p>
        </p:txBody>
      </p:sp>
      <p:sp>
        <p:nvSpPr>
          <p:cNvPr id="18438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8439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18440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20574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Bild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1143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Bild 1" descr="C:\Users\Koc\Pictures\Mi-Ag\MI Logo transpar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664075"/>
            <a:ext cx="4064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3" descr="hope_associ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2DCA33-81C1-4B0C-9C6F-4D8FB20027C4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18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4D4D4D"/>
                </a:solidFill>
                <a:latin typeface="Calibri" pitchFamily="34" charset="0"/>
              </a:rPr>
              <a:t>HIV &amp; </a:t>
            </a:r>
            <a:r>
              <a:rPr lang="en-US" sz="4000" dirty="0">
                <a:solidFill>
                  <a:srgbClr val="4D4D4D"/>
                </a:solidFill>
                <a:latin typeface="Calibri" pitchFamily="34" charset="0"/>
              </a:rPr>
              <a:t>S</a:t>
            </a:r>
            <a:r>
              <a:rPr lang="en-US" sz="4000" b="1" dirty="0" smtClean="0">
                <a:solidFill>
                  <a:srgbClr val="4D4D4D"/>
                </a:solidFill>
                <a:latin typeface="Calibri" pitchFamily="34" charset="0"/>
              </a:rPr>
              <a:t>port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676400"/>
            <a:ext cx="62484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Kooperation mit der TU München &amp; UWC</a:t>
            </a:r>
          </a:p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Unterzeichnung einer Vereinbarung zwischen der </a:t>
            </a:r>
            <a:r>
              <a:rPr lang="de-DE" sz="2600" dirty="0" err="1" smtClean="0">
                <a:solidFill>
                  <a:srgbClr val="4D4D4D"/>
                </a:solidFill>
                <a:latin typeface="Calibri" pitchFamily="34" charset="0"/>
              </a:rPr>
              <a:t>Stellenbosch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 Universität, HOPE Cape Town und der TU München</a:t>
            </a:r>
          </a:p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HIV-Prävention durch Sport</a:t>
            </a:r>
          </a:p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Bewegung als Methode um HIV-Behandlungen zu unterstützen</a:t>
            </a:r>
          </a:p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Steigende Lebensqualität durch angemessene Bewegung für die HIV-positiven Personen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de-DE" sz="3600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19462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9463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19464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8" descr="socc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17526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Bild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1552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17621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8" name="Picture 11" descr="socce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1200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2" descr="hope_associ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39C882-122B-45A2-9E5D-78699DEC0AE1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19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Prävention</a:t>
            </a:r>
            <a:r>
              <a:rPr lang="en-US" sz="4000" b="1" dirty="0" smtClean="0">
                <a:solidFill>
                  <a:srgbClr val="4D4D4D"/>
                </a:solidFill>
                <a:latin typeface="Calibri" pitchFamily="34" charset="0"/>
              </a:rPr>
              <a:t> &amp; </a:t>
            </a:r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Bewusstsein</a:t>
            </a:r>
            <a:endParaRPr lang="en-US" sz="4000" b="1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828800"/>
            <a:ext cx="6248400" cy="42973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de-DE" sz="3000" dirty="0" smtClean="0">
                <a:solidFill>
                  <a:srgbClr val="4D4D4D"/>
                </a:solidFill>
                <a:latin typeface="Calibri" pitchFamily="34" charset="0"/>
              </a:rPr>
              <a:t>Auf Anfrage: Workshops und Seminare für Unternehmen, Schulen, NGOs, medizinische Angestellte, Kirchen etc. </a:t>
            </a:r>
          </a:p>
          <a:p>
            <a:pPr eaLnBrk="1" hangingPunct="1"/>
            <a:r>
              <a:rPr lang="de-DE" sz="3000" dirty="0" smtClean="0">
                <a:solidFill>
                  <a:srgbClr val="4D4D4D"/>
                </a:solidFill>
                <a:latin typeface="Calibri" pitchFamily="34" charset="0"/>
              </a:rPr>
              <a:t>Themengebiete: Gesundheitsbildung, HIV-Prävention und Bewusstsein, Familienplanung, Behandlung, Lebenskompetenzen, soziale, ethische und theologische Themen etc.</a:t>
            </a:r>
            <a:endParaRPr lang="de-DE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20486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20488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 descr="kondome_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81463"/>
            <a:ext cx="207486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2" descr="hope_assoc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3" descr="Outreach Training"/>
          <p:cNvPicPr>
            <a:picLocks noChangeAspect="1" noChangeArrowheads="1"/>
          </p:cNvPicPr>
          <p:nvPr/>
        </p:nvPicPr>
        <p:blipFill>
          <a:blip r:embed="rId5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55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859356-C6E4-43CA-B6C5-F6C536938087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2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4D4D4D"/>
                </a:solidFill>
                <a:latin typeface="Calibri" pitchFamily="34" charset="0"/>
              </a:rPr>
              <a:t>HIV und AIDS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828800"/>
            <a:ext cx="6248400" cy="4297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600" b="1" dirty="0" smtClean="0">
                <a:solidFill>
                  <a:srgbClr val="4D4D4D"/>
                </a:solidFill>
                <a:latin typeface="Calibri" pitchFamily="34" charset="0"/>
              </a:rPr>
              <a:t>HIV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 = Human </a:t>
            </a:r>
            <a:r>
              <a:rPr lang="de-DE" sz="2600" dirty="0" err="1" smtClean="0">
                <a:solidFill>
                  <a:srgbClr val="4D4D4D"/>
                </a:solidFill>
                <a:latin typeface="Calibri" pitchFamily="34" charset="0"/>
              </a:rPr>
              <a:t>Inefficieny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de-DE" sz="2600" dirty="0" err="1" smtClean="0">
                <a:solidFill>
                  <a:srgbClr val="4D4D4D"/>
                </a:solidFill>
                <a:latin typeface="Calibri" pitchFamily="34" charset="0"/>
              </a:rPr>
              <a:t>virus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, Ursache für: </a:t>
            </a:r>
          </a:p>
          <a:p>
            <a:pPr>
              <a:lnSpc>
                <a:spcPct val="90000"/>
              </a:lnSpc>
            </a:pPr>
            <a:r>
              <a:rPr lang="de-DE" sz="2600" b="1" dirty="0" smtClean="0">
                <a:solidFill>
                  <a:srgbClr val="4D4D4D"/>
                </a:solidFill>
                <a:latin typeface="Calibri" pitchFamily="34" charset="0"/>
              </a:rPr>
              <a:t>AIDS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 = </a:t>
            </a:r>
            <a:r>
              <a:rPr lang="de-DE" sz="2600" dirty="0" err="1" smtClean="0">
                <a:solidFill>
                  <a:srgbClr val="4D4D4D"/>
                </a:solidFill>
                <a:latin typeface="Calibri" pitchFamily="34" charset="0"/>
              </a:rPr>
              <a:t>Acquired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 Immune </a:t>
            </a:r>
            <a:r>
              <a:rPr lang="de-DE" sz="2600" dirty="0" err="1" smtClean="0">
                <a:solidFill>
                  <a:srgbClr val="4D4D4D"/>
                </a:solidFill>
                <a:latin typeface="Calibri" pitchFamily="34" charset="0"/>
              </a:rPr>
              <a:t>Deficiency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 Syndrome </a:t>
            </a:r>
          </a:p>
          <a:p>
            <a:pPr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1. offizieller Fall 1981 in den USA, existiert wahrscheinlich schon seit den 1950er Jahren oder länger</a:t>
            </a:r>
          </a:p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Übertragung durch ungeschützten Sex, infiziertes Blut, Mutter-Kind-Übertragung</a:t>
            </a:r>
          </a:p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</a:rPr>
              <a:t>4 Stationen von der HIV-Infektion bis zum Ausbruch von AIDS</a:t>
            </a:r>
          </a:p>
        </p:txBody>
      </p:sp>
      <p:sp>
        <p:nvSpPr>
          <p:cNvPr id="3078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3079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3080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hi-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19812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HIV st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997325"/>
            <a:ext cx="21018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3" descr="hope_assoc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70698D-B2C5-43FF-9E92-95442E5A9EDA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20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Grundsätze</a:t>
            </a:r>
            <a:endParaRPr lang="en-US" sz="4000" b="1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874838"/>
            <a:ext cx="6248400" cy="4297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Keine Entwicklung, aber Nutzung und Optimierung von bestehenden Strukturen 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Finanzielle Unabhängigkeit  von der südafrikanischen Regierung 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Förderung für die HCHW für mindestens 3 Jahre </a:t>
            </a: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  <a:sym typeface="Wingdings" pitchFamily="2" charset="2"/>
              </a:rPr>
              <a:t> Arbeitsplatzsicherheit </a:t>
            </a:r>
            <a:r>
              <a:rPr lang="de-DE" sz="1800" dirty="0" smtClean="0">
                <a:solidFill>
                  <a:srgbClr val="4D4D4D"/>
                </a:solidFill>
                <a:latin typeface="Calibri" pitchFamily="34" charset="0"/>
                <a:cs typeface="Arial" charset="0"/>
                <a:sym typeface="Wingdings" pitchFamily="2" charset="2"/>
              </a:rPr>
              <a:t>(für Unternehmen – Einzelne können weniger für einen kürzeren Zeitraum beitragen)</a:t>
            </a:r>
            <a:endParaRPr lang="de-DE" sz="1800" dirty="0" smtClean="0">
              <a:solidFill>
                <a:srgbClr val="4D4D4D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Offenes Netzwerk, Kooperationen, Partnerschaften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Eingeschränkt auf Westkap, Konzept ist übertragbar auf andere Bundesländer</a:t>
            </a:r>
          </a:p>
        </p:txBody>
      </p:sp>
      <p:sp>
        <p:nvSpPr>
          <p:cNvPr id="21510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1511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21512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8" descr="P1000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20925"/>
            <a:ext cx="20574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HCHW_Wallacedene_05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57663"/>
            <a:ext cx="202088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hope_assoc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7F7A66-A12C-414C-9B97-8A101F3E2BCD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21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Organigramm</a:t>
            </a:r>
            <a:endParaRPr lang="en-US" sz="4000" b="1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22535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1" descr="hope_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905000"/>
            <a:ext cx="2032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5257800"/>
            <a:ext cx="2035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90725"/>
            <a:ext cx="6810718" cy="48148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577EAA-2D61-4954-A05F-4D3E912AD5F4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22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42900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4D4D4D"/>
                </a:solidFill>
                <a:latin typeface="Calibri" pitchFamily="34" charset="0"/>
              </a:rPr>
              <a:t>Networking</a:t>
            </a:r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23559" name="Picture 7" descr="AIDS_-_Schle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4" descr="hope_assoc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00200"/>
            <a:ext cx="3609291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1694688"/>
            <a:ext cx="1463040" cy="1200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2971800"/>
            <a:ext cx="1463040" cy="146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419600"/>
            <a:ext cx="1463040" cy="1905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4D4D4D"/>
                </a:solidFill>
                <a:latin typeface="Calibri" pitchFamily="34" charset="0"/>
              </a:rPr>
              <a:t>23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Finanzierung</a:t>
            </a:r>
            <a:endParaRPr lang="en-US" sz="4000" b="1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362200" y="2438400"/>
            <a:ext cx="6248400" cy="3352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 smtClean="0">
                <a:solidFill>
                  <a:srgbClr val="4D4D4D"/>
                </a:solidFill>
                <a:latin typeface="Calibri" pitchFamily="34" charset="0"/>
              </a:rPr>
              <a:t>Privat</a:t>
            </a: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- &amp; </a:t>
            </a:r>
            <a:r>
              <a:rPr lang="en-US" sz="2800" dirty="0" err="1" smtClean="0">
                <a:solidFill>
                  <a:srgbClr val="4D4D4D"/>
                </a:solidFill>
                <a:latin typeface="Calibri" pitchFamily="34" charset="0"/>
              </a:rPr>
              <a:t>Unternehmensspenden</a:t>
            </a: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</a:p>
          <a:p>
            <a:pPr eaLnBrk="1" hangingPunct="1"/>
            <a:r>
              <a:rPr lang="en-US" sz="2800" dirty="0" err="1" smtClean="0">
                <a:solidFill>
                  <a:srgbClr val="4D4D4D"/>
                </a:solidFill>
                <a:latin typeface="Calibri" pitchFamily="34" charset="0"/>
              </a:rPr>
              <a:t>Förderung</a:t>
            </a: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4D4D4D"/>
                </a:solidFill>
                <a:latin typeface="Calibri" pitchFamily="34" charset="0"/>
              </a:rPr>
              <a:t>durch</a:t>
            </a: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4D4D4D"/>
                </a:solidFill>
                <a:latin typeface="Calibri" pitchFamily="34" charset="0"/>
              </a:rPr>
              <a:t>Unternehmen</a:t>
            </a: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, </a:t>
            </a:r>
            <a:r>
              <a:rPr lang="en-US" sz="2800" dirty="0" err="1" smtClean="0">
                <a:solidFill>
                  <a:srgbClr val="4D4D4D"/>
                </a:solidFill>
                <a:latin typeface="Calibri" pitchFamily="34" charset="0"/>
              </a:rPr>
              <a:t>Stiftungen</a:t>
            </a: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 und </a:t>
            </a:r>
            <a:r>
              <a:rPr lang="en-US" sz="2800" dirty="0" err="1" smtClean="0">
                <a:solidFill>
                  <a:srgbClr val="4D4D4D"/>
                </a:solidFill>
                <a:latin typeface="Calibri" pitchFamily="34" charset="0"/>
              </a:rPr>
              <a:t>Verbände</a:t>
            </a: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</a:p>
          <a:p>
            <a:pPr eaLnBrk="1" hangingPunct="1"/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Deutsche AIDS </a:t>
            </a:r>
            <a:r>
              <a:rPr lang="en-US" sz="2800" dirty="0" err="1" smtClean="0">
                <a:solidFill>
                  <a:srgbClr val="4D4D4D"/>
                </a:solidFill>
                <a:latin typeface="Calibri" pitchFamily="34" charset="0"/>
              </a:rPr>
              <a:t>Stiftung</a:t>
            </a:r>
            <a:endParaRPr lang="en-US" sz="2800" dirty="0" smtClean="0">
              <a:solidFill>
                <a:srgbClr val="4D4D4D"/>
              </a:solidFill>
              <a:latin typeface="Calibri" pitchFamily="34" charset="0"/>
            </a:endParaRPr>
          </a:p>
          <a:p>
            <a:pPr eaLnBrk="1" hangingPunct="1"/>
            <a:r>
              <a:rPr lang="en-US" sz="2800" dirty="0" err="1" smtClean="0">
                <a:solidFill>
                  <a:srgbClr val="4D4D4D"/>
                </a:solidFill>
                <a:latin typeface="Calibri" pitchFamily="34" charset="0"/>
              </a:rPr>
              <a:t>Sachspenden</a:t>
            </a: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4D4D4D"/>
                </a:solidFill>
                <a:latin typeface="Calibri" pitchFamily="34" charset="0"/>
              </a:rPr>
              <a:t>für</a:t>
            </a: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4D4D4D"/>
                </a:solidFill>
                <a:latin typeface="Calibri" pitchFamily="34" charset="0"/>
              </a:rPr>
              <a:t>Ithemba</a:t>
            </a: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 Ward und Town Ships  </a:t>
            </a:r>
          </a:p>
        </p:txBody>
      </p:sp>
      <p:sp>
        <p:nvSpPr>
          <p:cNvPr id="24582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4583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24584" name="Picture 7" descr="AIDS_-_Schle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2" descr="DA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18827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4" descr="Logo Saxonia Systems A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14650"/>
            <a:ext cx="1590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7" descr="Hope &amp; Futur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1724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3" descr="Logo GSPC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762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4" descr="hope_associa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Text Box 18"/>
          <p:cNvSpPr txBox="1">
            <a:spLocks noChangeArrowheads="1"/>
          </p:cNvSpPr>
          <p:nvPr/>
        </p:nvSpPr>
        <p:spPr bwMode="auto">
          <a:xfrm>
            <a:off x="76200" y="4114800"/>
            <a:ext cx="16546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ZA" sz="1200" b="1" dirty="0"/>
              <a:t>HO</a:t>
            </a:r>
            <a:r>
              <a:rPr lang="en-ZA" sz="1200" b="1" dirty="0">
                <a:solidFill>
                  <a:srgbClr val="FF0000"/>
                </a:solidFill>
              </a:rPr>
              <a:t>P</a:t>
            </a:r>
            <a:r>
              <a:rPr lang="en-ZA" sz="1200" b="1" dirty="0"/>
              <a:t>E Gala </a:t>
            </a:r>
            <a:r>
              <a:rPr lang="en-ZA" sz="1200" b="1" dirty="0" smtClean="0"/>
              <a:t>Dresden</a:t>
            </a:r>
            <a:endParaRPr lang="en-ZA" sz="1200" b="1" dirty="0"/>
          </a:p>
        </p:txBody>
      </p:sp>
      <p:sp>
        <p:nvSpPr>
          <p:cNvPr id="24591" name="Text Box 19"/>
          <p:cNvSpPr txBox="1">
            <a:spLocks noChangeArrowheads="1"/>
          </p:cNvSpPr>
          <p:nvPr/>
        </p:nvSpPr>
        <p:spPr bwMode="auto">
          <a:xfrm>
            <a:off x="76200" y="4572000"/>
            <a:ext cx="1800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ZA" sz="1200" b="1" smtClean="0"/>
              <a:t>HO</a:t>
            </a:r>
            <a:r>
              <a:rPr lang="en-ZA" sz="1200" b="1" smtClean="0">
                <a:solidFill>
                  <a:srgbClr val="FF0000"/>
                </a:solidFill>
              </a:rPr>
              <a:t>P</a:t>
            </a:r>
            <a:r>
              <a:rPr lang="en-ZA" sz="1200" b="1" smtClean="0"/>
              <a:t>E </a:t>
            </a:r>
            <a:r>
              <a:rPr lang="en-ZA" sz="1200" b="1"/>
              <a:t>Cape </a:t>
            </a:r>
            <a:r>
              <a:rPr lang="en-ZA" sz="1200" b="1" smtClean="0"/>
              <a:t>Town Ball</a:t>
            </a:r>
            <a:endParaRPr lang="en-ZA" sz="1200" b="1" dirty="0"/>
          </a:p>
        </p:txBody>
      </p:sp>
      <p:sp>
        <p:nvSpPr>
          <p:cNvPr id="24592" name="Text Box 20"/>
          <p:cNvSpPr txBox="1">
            <a:spLocks noChangeArrowheads="1"/>
          </p:cNvSpPr>
          <p:nvPr/>
        </p:nvSpPr>
        <p:spPr bwMode="auto">
          <a:xfrm>
            <a:off x="60325" y="5897562"/>
            <a:ext cx="14318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ZA" sz="1200" b="1" dirty="0" err="1" smtClean="0"/>
              <a:t>Prozessberatung</a:t>
            </a:r>
            <a:endParaRPr lang="en-ZA" sz="1200" b="1" dirty="0"/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152400" y="1828800"/>
            <a:ext cx="2038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ZA" sz="1200" b="1" dirty="0"/>
              <a:t>u</a:t>
            </a:r>
            <a:r>
              <a:rPr lang="en-ZA" sz="1200" b="1" dirty="0" smtClean="0"/>
              <a:t>m </a:t>
            </a:r>
            <a:r>
              <a:rPr lang="en-ZA" sz="1200" b="1" dirty="0" err="1" smtClean="0"/>
              <a:t>ein</a:t>
            </a:r>
            <a:r>
              <a:rPr lang="en-ZA" sz="1200" b="1" dirty="0" smtClean="0"/>
              <a:t> </a:t>
            </a:r>
            <a:r>
              <a:rPr lang="en-ZA" sz="1200" b="1" dirty="0" err="1" smtClean="0"/>
              <a:t>paar</a:t>
            </a:r>
            <a:r>
              <a:rPr lang="en-ZA" sz="1200" b="1" dirty="0" smtClean="0"/>
              <a:t> </a:t>
            </a:r>
            <a:r>
              <a:rPr lang="en-ZA" sz="1200" b="1" dirty="0" err="1" smtClean="0"/>
              <a:t>Beispiele</a:t>
            </a:r>
            <a:r>
              <a:rPr lang="en-ZA" sz="1200" b="1" dirty="0" smtClean="0"/>
              <a:t> </a:t>
            </a:r>
          </a:p>
          <a:p>
            <a:pPr eaLnBrk="1" hangingPunct="1"/>
            <a:r>
              <a:rPr lang="en-ZA" sz="1200" b="1" dirty="0" err="1" smtClean="0"/>
              <a:t>zu</a:t>
            </a:r>
            <a:r>
              <a:rPr lang="en-ZA" sz="1200" b="1" dirty="0" smtClean="0"/>
              <a:t> </a:t>
            </a:r>
            <a:r>
              <a:rPr lang="en-ZA" sz="1200" b="1" dirty="0" err="1" smtClean="0"/>
              <a:t>nennen</a:t>
            </a:r>
            <a:r>
              <a:rPr lang="en-ZA" sz="1200" b="1" dirty="0" smtClean="0"/>
              <a:t>:</a:t>
            </a:r>
            <a:endParaRPr lang="en-ZA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5EF121-2E61-4AF2-84A9-580C7A0DB40A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24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828800"/>
            <a:ext cx="6248400" cy="42973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de-DE" sz="4000" smtClean="0">
              <a:solidFill>
                <a:srgbClr val="4D4D4D"/>
              </a:solidFill>
              <a:latin typeface="Verdan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de-DE" sz="4000" smtClean="0">
              <a:solidFill>
                <a:srgbClr val="4D4D4D"/>
              </a:solidFill>
              <a:latin typeface="Verdan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de-DE" sz="4000" smtClean="0">
                <a:solidFill>
                  <a:srgbClr val="4D4D4D"/>
                </a:solidFill>
                <a:latin typeface="Calibri" pitchFamily="34" charset="0"/>
              </a:rPr>
              <a:t>…und nun zu Ihren Fragen… </a:t>
            </a:r>
            <a:r>
              <a:rPr lang="de-DE" sz="4000" smtClean="0">
                <a:solidFill>
                  <a:srgbClr val="4D4D4D"/>
                </a:solidFill>
                <a:latin typeface="Calibri" pitchFamily="34" charset="0"/>
                <a:sym typeface="Wingdings" pitchFamily="2" charset="2"/>
              </a:rPr>
              <a:t></a:t>
            </a:r>
            <a:endParaRPr lang="de-DE" sz="400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25607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Stefan - An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Mandela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1714500" cy="129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Joschka_Fischer_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0"/>
            <a:ext cx="1714500" cy="129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hope_associ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/>
          <p:cNvSpPr txBox="1"/>
          <p:nvPr/>
        </p:nvSpPr>
        <p:spPr>
          <a:xfrm>
            <a:off x="2971800" y="517207"/>
            <a:ext cx="58092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Vielen</a:t>
            </a:r>
            <a:r>
              <a:rPr lang="en-US" sz="4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Dank!</a:t>
            </a:r>
          </a:p>
          <a:p>
            <a:pPr algn="ctr"/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578" y="5562599"/>
            <a:ext cx="1096821" cy="1096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48EBB8-11BD-43A2-B422-6BF5FF01A4A9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3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4D4D4D"/>
                </a:solidFill>
                <a:latin typeface="Calibri" pitchFamily="34" charset="0"/>
              </a:rPr>
              <a:t>HIV &amp; AIDS – </a:t>
            </a:r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Weltweit</a:t>
            </a:r>
            <a:endParaRPr lang="en-US" sz="4000" b="1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1905000"/>
            <a:ext cx="1981200" cy="4497388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4D4D4D"/>
                </a:solidFill>
                <a:latin typeface="Calibri" pitchFamily="34" charset="0"/>
              </a:rPr>
              <a:t>HIV Top 5: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DE" sz="1600" b="1" dirty="0" smtClean="0">
                <a:solidFill>
                  <a:srgbClr val="4D4D4D"/>
                </a:solidFill>
                <a:latin typeface="Calibri" pitchFamily="34" charset="0"/>
              </a:rPr>
              <a:t>Prozentsatz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de-DE" sz="1600" dirty="0" smtClean="0">
                <a:solidFill>
                  <a:srgbClr val="4D4D4D"/>
                </a:solidFill>
                <a:latin typeface="Calibri" pitchFamily="34" charset="0"/>
              </a:rPr>
              <a:t>1. Swasiland 2</a:t>
            </a:r>
            <a:r>
              <a:rPr lang="en-US" sz="1600" dirty="0" smtClean="0">
                <a:solidFill>
                  <a:srgbClr val="4D4D4D"/>
                </a:solidFill>
                <a:latin typeface="Calibri" pitchFamily="34" charset="0"/>
              </a:rPr>
              <a:t>6,1%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rgbClr val="4D4D4D"/>
                </a:solidFill>
                <a:latin typeface="Calibri" pitchFamily="34" charset="0"/>
              </a:rPr>
              <a:t>2. Botswana 23,9%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rgbClr val="4D4D4D"/>
                </a:solidFill>
                <a:latin typeface="Calibri" pitchFamily="34" charset="0"/>
              </a:rPr>
              <a:t>3. Lesotho 23,2%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rgbClr val="4D4D4D"/>
                </a:solidFill>
                <a:latin typeface="Calibri" pitchFamily="34" charset="0"/>
              </a:rPr>
              <a:t>4. Zimbabwe 15,3%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rgbClr val="4D4D4D"/>
                </a:solidFill>
                <a:latin typeface="Calibri" pitchFamily="34" charset="0"/>
              </a:rPr>
              <a:t>    Namibia 15,3%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rgbClr val="4D4D4D"/>
                </a:solidFill>
                <a:latin typeface="Calibri" pitchFamily="34" charset="0"/>
              </a:rPr>
              <a:t>…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rgbClr val="4D4D4D"/>
                </a:solidFill>
                <a:latin typeface="Calibri" pitchFamily="34" charset="0"/>
              </a:rPr>
              <a:t>9. </a:t>
            </a:r>
            <a:r>
              <a:rPr lang="de-DE" sz="1600" dirty="0" smtClean="0">
                <a:solidFill>
                  <a:srgbClr val="4D4D4D"/>
                </a:solidFill>
                <a:latin typeface="Calibri" pitchFamily="34" charset="0"/>
              </a:rPr>
              <a:t>Südafrika</a:t>
            </a:r>
            <a:r>
              <a:rPr lang="en-US" sz="1600" dirty="0" smtClean="0">
                <a:solidFill>
                  <a:srgbClr val="4D4D4D"/>
                </a:solidFill>
                <a:latin typeface="Calibri" pitchFamily="34" charset="0"/>
              </a:rPr>
              <a:t> 10,6%</a:t>
            </a:r>
            <a:br>
              <a:rPr lang="en-US" sz="1600" dirty="0" smtClean="0">
                <a:solidFill>
                  <a:srgbClr val="4D4D4D"/>
                </a:solidFill>
                <a:latin typeface="Calibri" pitchFamily="34" charset="0"/>
              </a:rPr>
            </a:br>
            <a:endParaRPr lang="en-US" sz="1600" dirty="0" smtClean="0">
              <a:solidFill>
                <a:srgbClr val="4D4D4D"/>
              </a:solidFill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de-DE" sz="1600" b="1" dirty="0" smtClean="0">
                <a:solidFill>
                  <a:srgbClr val="4D4D4D"/>
                </a:solidFill>
                <a:latin typeface="Calibri" pitchFamily="34" charset="0"/>
              </a:rPr>
              <a:t>Absolute Zahlen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sz="1600" dirty="0" smtClean="0">
                <a:solidFill>
                  <a:srgbClr val="4D4D4D"/>
                </a:solidFill>
                <a:latin typeface="Calibri" pitchFamily="34" charset="0"/>
              </a:rPr>
              <a:t>1. Südafrika 5,3 Mio.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sz="1600" dirty="0" smtClean="0">
                <a:solidFill>
                  <a:srgbClr val="4D4D4D"/>
                </a:solidFill>
                <a:latin typeface="Calibri" pitchFamily="34" charset="0"/>
              </a:rPr>
              <a:t>2. Indien 5,1 </a:t>
            </a:r>
            <a:r>
              <a:rPr lang="de-DE" sz="1600" dirty="0">
                <a:solidFill>
                  <a:srgbClr val="4D4D4D"/>
                </a:solidFill>
                <a:latin typeface="Calibri" pitchFamily="34" charset="0"/>
              </a:rPr>
              <a:t>Mio.</a:t>
            </a:r>
            <a:endParaRPr lang="de-DE" sz="1600" dirty="0" smtClean="0">
              <a:solidFill>
                <a:srgbClr val="4D4D4D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sz="1600" dirty="0" smtClean="0">
                <a:solidFill>
                  <a:srgbClr val="4D4D4D"/>
                </a:solidFill>
                <a:latin typeface="Calibri" pitchFamily="34" charset="0"/>
              </a:rPr>
              <a:t>3. Nigeria 3,6 </a:t>
            </a:r>
            <a:r>
              <a:rPr lang="de-DE" sz="1600" dirty="0">
                <a:solidFill>
                  <a:srgbClr val="4D4D4D"/>
                </a:solidFill>
                <a:latin typeface="Calibri" pitchFamily="34" charset="0"/>
              </a:rPr>
              <a:t>Mio.</a:t>
            </a:r>
            <a:endParaRPr lang="de-DE" sz="1600" dirty="0" smtClean="0">
              <a:solidFill>
                <a:srgbClr val="4D4D4D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sz="1600" dirty="0" smtClean="0">
                <a:solidFill>
                  <a:srgbClr val="4D4D4D"/>
                </a:solidFill>
                <a:latin typeface="Calibri" pitchFamily="34" charset="0"/>
              </a:rPr>
              <a:t>4. Zimbabwe 1,8 </a:t>
            </a:r>
            <a:r>
              <a:rPr lang="de-DE" sz="1600" dirty="0">
                <a:solidFill>
                  <a:srgbClr val="4D4D4D"/>
                </a:solidFill>
                <a:latin typeface="Calibri" pitchFamily="34" charset="0"/>
              </a:rPr>
              <a:t>Mio.</a:t>
            </a:r>
            <a:endParaRPr lang="de-DE" sz="1600" dirty="0" smtClean="0">
              <a:solidFill>
                <a:srgbClr val="4D4D4D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sz="1600" dirty="0" smtClean="0">
                <a:solidFill>
                  <a:srgbClr val="4D4D4D"/>
                </a:solidFill>
                <a:latin typeface="Calibri" pitchFamily="34" charset="0"/>
              </a:rPr>
              <a:t>5. Tansania </a:t>
            </a:r>
            <a:r>
              <a:rPr lang="de-DE" sz="1600" dirty="0">
                <a:solidFill>
                  <a:srgbClr val="4D4D4D"/>
                </a:solidFill>
                <a:latin typeface="Calibri" pitchFamily="34" charset="0"/>
              </a:rPr>
              <a:t>1,6 Mio.</a:t>
            </a:r>
            <a:endParaRPr lang="de-DE" sz="1600" dirty="0" smtClean="0">
              <a:solidFill>
                <a:srgbClr val="4D4D4D"/>
              </a:solidFill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ZA" sz="800" dirty="0" err="1" smtClean="0">
                <a:solidFill>
                  <a:srgbClr val="4D4D4D"/>
                </a:solidFill>
                <a:latin typeface="Calibri" pitchFamily="34" charset="0"/>
              </a:rPr>
              <a:t>Quelle</a:t>
            </a:r>
            <a:r>
              <a:rPr lang="en-ZA" sz="800" dirty="0" smtClean="0">
                <a:solidFill>
                  <a:srgbClr val="4D4D4D"/>
                </a:solidFill>
                <a:latin typeface="Calibri" pitchFamily="34" charset="0"/>
              </a:rPr>
              <a:t>:</a:t>
            </a:r>
            <a:r>
              <a:rPr lang="en-ZA" sz="1600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en-ZA" sz="800" dirty="0" smtClean="0">
                <a:solidFill>
                  <a:srgbClr val="4D4D4D"/>
                </a:solidFill>
                <a:latin typeface="Calibri" pitchFamily="34" charset="0"/>
              </a:rPr>
              <a:t>www.livestrong.com / WHO / Kaiser Foundation 2011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4102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4103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4104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UN AIDS Map_Global Preva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644525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20"/>
          <p:cNvSpPr txBox="1">
            <a:spLocks noChangeArrowheads="1"/>
          </p:cNvSpPr>
          <p:nvPr/>
        </p:nvSpPr>
        <p:spPr bwMode="auto">
          <a:xfrm>
            <a:off x="7239000" y="5821363"/>
            <a:ext cx="1752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UN AIDS (2010)</a:t>
            </a:r>
          </a:p>
        </p:txBody>
      </p:sp>
      <p:sp>
        <p:nvSpPr>
          <p:cNvPr id="4107" name="Text Box 21"/>
          <p:cNvSpPr txBox="1">
            <a:spLocks noChangeArrowheads="1"/>
          </p:cNvSpPr>
          <p:nvPr/>
        </p:nvSpPr>
        <p:spPr bwMode="auto">
          <a:xfrm>
            <a:off x="3048000" y="1752600"/>
            <a:ext cx="579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zh-CN" sz="2000" dirty="0" smtClean="0">
                <a:solidFill>
                  <a:srgbClr val="4D4D4D"/>
                </a:solidFill>
                <a:latin typeface="Calibri" pitchFamily="34" charset="0"/>
                <a:ea typeface="宋体" charset="-122"/>
              </a:rPr>
              <a:t>Weltweit: 33.300.000 mit HIV infizierte Menschen</a:t>
            </a:r>
            <a:endParaRPr lang="en-US" sz="20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4108" name="Oval 22"/>
          <p:cNvSpPr>
            <a:spLocks noChangeArrowheads="1"/>
          </p:cNvSpPr>
          <p:nvPr/>
        </p:nvSpPr>
        <p:spPr bwMode="auto">
          <a:xfrm>
            <a:off x="5334000" y="3505200"/>
            <a:ext cx="1524000" cy="1143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4109" name="Text Box 24"/>
          <p:cNvSpPr txBox="1">
            <a:spLocks noChangeArrowheads="1"/>
          </p:cNvSpPr>
          <p:nvPr/>
        </p:nvSpPr>
        <p:spPr bwMode="auto">
          <a:xfrm>
            <a:off x="4419600" y="4845204"/>
            <a:ext cx="411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zh-CN" sz="2000" dirty="0" err="1" smtClean="0">
                <a:solidFill>
                  <a:srgbClr val="4D4D4D"/>
                </a:solidFill>
                <a:latin typeface="Calibri" pitchFamily="34" charset="0"/>
                <a:ea typeface="宋体" charset="-122"/>
              </a:rPr>
              <a:t>Subsaharisches</a:t>
            </a:r>
            <a:r>
              <a:rPr lang="de-DE" altLang="zh-CN" sz="2000" dirty="0" smtClean="0">
                <a:solidFill>
                  <a:srgbClr val="4D4D4D"/>
                </a:solidFill>
                <a:latin typeface="Calibri" pitchFamily="34" charset="0"/>
                <a:ea typeface="宋体" charset="-122"/>
              </a:rPr>
              <a:t> Afrika: </a:t>
            </a:r>
            <a:r>
              <a:rPr lang="de-DE" altLang="zh-CN" sz="2000" dirty="0">
                <a:solidFill>
                  <a:srgbClr val="4D4D4D"/>
                </a:solidFill>
                <a:latin typeface="Calibri" pitchFamily="34" charset="0"/>
                <a:ea typeface="宋体" charset="-122"/>
              </a:rPr>
              <a:t/>
            </a:r>
            <a:br>
              <a:rPr lang="de-DE" altLang="zh-CN" sz="2000" dirty="0">
                <a:solidFill>
                  <a:srgbClr val="4D4D4D"/>
                </a:solidFill>
                <a:latin typeface="Calibri" pitchFamily="34" charset="0"/>
                <a:ea typeface="宋体" charset="-122"/>
              </a:rPr>
            </a:br>
            <a:r>
              <a:rPr lang="de-DE" altLang="zh-CN" sz="2000" dirty="0" smtClean="0">
                <a:solidFill>
                  <a:srgbClr val="4D4D4D"/>
                </a:solidFill>
                <a:latin typeface="Calibri" pitchFamily="34" charset="0"/>
                <a:ea typeface="宋体" charset="-122"/>
              </a:rPr>
              <a:t>22.500.000 HIV-infizierte Personen</a:t>
            </a:r>
            <a:endParaRPr lang="en-US" sz="2000" dirty="0">
              <a:solidFill>
                <a:srgbClr val="4D4D4D"/>
              </a:solidFill>
              <a:latin typeface="Calibri" pitchFamily="34" charset="0"/>
            </a:endParaRPr>
          </a:p>
        </p:txBody>
      </p:sp>
      <p:pic>
        <p:nvPicPr>
          <p:cNvPr id="4110" name="Picture 25" descr="hope_assoc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53E4EB-883C-4D4D-8AB7-31DEF52F452D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4</a:t>
            </a:fld>
            <a:endParaRPr lang="en-US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4D4D4D"/>
                </a:solidFill>
                <a:latin typeface="Calibri" pitchFamily="34" charset="0"/>
              </a:rPr>
              <a:t>HIV &amp; AIDS in </a:t>
            </a:r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Südafrika</a:t>
            </a:r>
            <a:endParaRPr lang="en-US" sz="4000" b="1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828800"/>
            <a:ext cx="62484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etwa</a:t>
            </a: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 5,3 </a:t>
            </a:r>
            <a:r>
              <a:rPr lang="de-DE" sz="2800" dirty="0">
                <a:solidFill>
                  <a:srgbClr val="4D4D4D"/>
                </a:solidFill>
                <a:latin typeface="Calibri" pitchFamily="34" charset="0"/>
              </a:rPr>
              <a:t>Mio.</a:t>
            </a: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 HIV</a:t>
            </a:r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-Positive Verbreitungsrate</a:t>
            </a: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: 10,6% (D: 0,1%)</a:t>
            </a:r>
            <a:b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4D4D4D"/>
                </a:solidFill>
                <a:latin typeface="Calibri" pitchFamily="34" charset="0"/>
              </a:rPr>
              <a:t>16,5% </a:t>
            </a:r>
            <a:r>
              <a:rPr lang="en-US" sz="2000" dirty="0" err="1" smtClean="0">
                <a:solidFill>
                  <a:srgbClr val="4D4D4D"/>
                </a:solidFill>
                <a:latin typeface="Calibri" pitchFamily="34" charset="0"/>
              </a:rPr>
              <a:t>zw</a:t>
            </a:r>
            <a:r>
              <a:rPr lang="en-US" sz="2000" dirty="0" smtClean="0">
                <a:solidFill>
                  <a:srgbClr val="4D4D4D"/>
                </a:solidFill>
                <a:latin typeface="Calibri" pitchFamily="34" charset="0"/>
              </a:rPr>
              <a:t>. 15 – 29 J.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4D4D4D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2011: etwa 930 neue Infektionen/Tag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2011: 850 AIDS-Tote/Tag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rgbClr val="4D4D4D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1,5 Mio. </a:t>
            </a:r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AIDS-Waisen</a:t>
            </a:r>
            <a:r>
              <a:rPr lang="en-US" sz="1600" dirty="0" smtClean="0">
                <a:latin typeface="Calibri" pitchFamily="34" charset="0"/>
              </a:rPr>
              <a:t>				(</a:t>
            </a:r>
            <a:r>
              <a:rPr lang="de-DE" sz="1600" dirty="0" smtClean="0">
                <a:latin typeface="Calibri" pitchFamily="34" charset="0"/>
              </a:rPr>
              <a:t>Quellen</a:t>
            </a:r>
            <a:r>
              <a:rPr lang="en-US" sz="1600" dirty="0" smtClean="0">
                <a:latin typeface="Calibri" pitchFamily="34" charset="0"/>
              </a:rPr>
              <a:t>: UNAIDS, WHO)</a:t>
            </a:r>
          </a:p>
        </p:txBody>
      </p:sp>
      <p:sp>
        <p:nvSpPr>
          <p:cNvPr id="5126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5127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5128" name="Picture 9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South%20Afric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65538"/>
            <a:ext cx="197802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1986315-South_African_flag-South_Af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17462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4" descr="hope_assoc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8429A5-84FE-4459-9BA6-B7125EE38CC6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5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4D4D4D"/>
                </a:solidFill>
                <a:latin typeface="Calibri" pitchFamily="34" charset="0"/>
              </a:rPr>
              <a:t>HIV &amp; AIDS in </a:t>
            </a:r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Südafrika</a:t>
            </a:r>
            <a:endParaRPr lang="en-US" sz="4000" b="1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828800"/>
            <a:ext cx="6248400" cy="4419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e-DE" sz="2400" dirty="0">
                <a:solidFill>
                  <a:srgbClr val="4D4D4D"/>
                </a:solidFill>
                <a:latin typeface="Calibri" pitchFamily="34" charset="0"/>
              </a:rPr>
              <a:t>ü</a:t>
            </a: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berfüllte Friedhöfe</a:t>
            </a:r>
          </a:p>
          <a:p>
            <a:pPr eaLnBrk="1" hangingPunct="1"/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Durchschnittliche Lebenserwartung aktuell 60 Jahre (64 Jahre ohne AIDS)</a:t>
            </a:r>
          </a:p>
          <a:p>
            <a:pPr eaLnBrk="1" hangingPunct="1"/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60-70% der medizinischen Ausgaben an südafrikanische Krankenhäuser für HIV/AIDS</a:t>
            </a:r>
          </a:p>
          <a:p>
            <a:pPr eaLnBrk="1" hangingPunct="1"/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Schulen haben weniger Lehrer, 21% leben mit HIV</a:t>
            </a:r>
          </a:p>
          <a:p>
            <a:pPr eaLnBrk="1" hangingPunct="1"/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1,65 Mio. Menschen erhalten antiretrovirale Behandlung</a:t>
            </a:r>
          </a:p>
          <a:p>
            <a:pPr eaLnBrk="1" hangingPunct="1">
              <a:buFont typeface="Wingdings" pitchFamily="2" charset="2"/>
              <a:buNone/>
            </a:pPr>
            <a:endParaRPr lang="de-DE" sz="24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sz="1600" dirty="0" smtClean="0">
                <a:latin typeface="Calibri" pitchFamily="34" charset="0"/>
              </a:rPr>
              <a:t>				(Quellen: UNAIDS, WHO)</a:t>
            </a:r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151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6152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 descr="cemetery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9125"/>
            <a:ext cx="19812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3" descr="2476044360_db7a48a2f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20574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4" descr="hope_assoc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813675-EF0B-4ABF-8517-AB04018AD377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6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de-DE" sz="4000" b="1" smtClean="0">
                <a:solidFill>
                  <a:srgbClr val="4D4D4D"/>
                </a:solidFill>
                <a:latin typeface="Calibri" pitchFamily="34" charset="0"/>
              </a:rPr>
              <a:t>Warum Afrika?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828800"/>
            <a:ext cx="6553200" cy="4297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</a:rPr>
              <a:t>Arbeitslosigkeit, Urbanisierung &amp; Wanderarbeiter </a:t>
            </a: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  <a:sym typeface="Wingdings" pitchFamily="2" charset="2"/>
              </a:rPr>
              <a:t> Zerstörung sozialer und familiärer Strukturen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  <a:cs typeface="Arial" charset="0"/>
                <a:sym typeface="Wingdings" pitchFamily="2" charset="2"/>
              </a:rPr>
              <a:t>Traditionell halten Frauen einen geringeren sozialen Status, Abhängigkeit vom Mann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  <a:cs typeface="Arial" charset="0"/>
                <a:sym typeface="Wingdings" pitchFamily="2" charset="2"/>
              </a:rPr>
              <a:t>Extreme Armut kann zu Prostitution führen, „Sugar </a:t>
            </a:r>
            <a:r>
              <a:rPr lang="de-DE" sz="2400" dirty="0" err="1" smtClean="0">
                <a:solidFill>
                  <a:srgbClr val="4D4D4D"/>
                </a:solidFill>
                <a:latin typeface="Calibri" pitchFamily="34" charset="0"/>
                <a:cs typeface="Arial" charset="0"/>
                <a:sym typeface="Wingdings" pitchFamily="2" charset="2"/>
              </a:rPr>
              <a:t>Daddies</a:t>
            </a: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  <a:cs typeface="Arial" charset="0"/>
                <a:sym typeface="Wingdings" pitchFamily="2" charset="2"/>
              </a:rPr>
              <a:t>“</a:t>
            </a:r>
            <a:endParaRPr lang="de-DE" sz="2400" dirty="0">
              <a:solidFill>
                <a:srgbClr val="4D4D4D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Schlechte infrastrukturelle und sanitäre Bedingungen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Mangel an Zugang zu medizinischen Einrichtungen und Dienstleistungen </a:t>
            </a:r>
          </a:p>
        </p:txBody>
      </p:sp>
      <p:sp>
        <p:nvSpPr>
          <p:cNvPr id="7174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7175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7176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Town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48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1" descr="CPT%20Cape%20Town%20Township%20new%20and%20old%20houses%2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7088"/>
            <a:ext cx="205740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2" descr="hope_assoc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D6E8C1-911E-4ACD-8E78-5B74E4461B69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7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Warum</a:t>
            </a:r>
            <a:r>
              <a:rPr lang="en-US" sz="4000" b="1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Afrika</a:t>
            </a:r>
            <a:r>
              <a:rPr lang="en-US" sz="4000" b="1" dirty="0" smtClean="0">
                <a:solidFill>
                  <a:srgbClr val="4D4D4D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828800"/>
            <a:ext cx="6553200" cy="42973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Sexuell übertragbare Krankheiten weit verbreitet, Nutzung von Verhütungsmitteln unüblich</a:t>
            </a:r>
          </a:p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Analphabetismus; schlechte Qualität der und mangelnder Zugang zu Bildung </a:t>
            </a:r>
          </a:p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Alkohol- und Drogenmissbrauch in ärmeren Gemeinschaften häufig</a:t>
            </a:r>
          </a:p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Hohe </a:t>
            </a:r>
            <a:r>
              <a:rPr lang="de-DE" sz="2600" dirty="0" err="1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Gewalts</a:t>
            </a: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-, Kriminalitäts- und Korruptionsraten</a:t>
            </a:r>
          </a:p>
          <a:p>
            <a:pPr eaLnBrk="1" hangingPunct="1">
              <a:lnSpc>
                <a:spcPct val="90000"/>
              </a:lnSpc>
            </a:pPr>
            <a:r>
              <a:rPr lang="de-DE" sz="26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Verwestlichung/Neokolonialismus: traditionelle Normen und Werte verlieren an Bedeutung</a:t>
            </a:r>
          </a:p>
        </p:txBody>
      </p:sp>
      <p:sp>
        <p:nvSpPr>
          <p:cNvPr id="8198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199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8200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2304?widt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65588"/>
            <a:ext cx="2057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image?id=95931&amp;rendTypeId=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057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hope_assoc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D7C81B-74A6-4F31-B99A-4F298A4C92FC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8</a:t>
            </a:fld>
            <a:endParaRPr lang="en-US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Warum</a:t>
            </a:r>
            <a:r>
              <a:rPr lang="en-US" sz="4000" b="1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Südafrika</a:t>
            </a:r>
            <a:r>
              <a:rPr lang="en-US" sz="4000" b="1" dirty="0" smtClean="0">
                <a:solidFill>
                  <a:srgbClr val="4D4D4D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828800"/>
            <a:ext cx="6553200" cy="4297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Wichtige politische Veränderungen zwischen 1993 und 2000 (schnellster HIV-Anstieg)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Schlechte Qualität der freiwilligen Beratungen und Tests, Mangel an Weiterbildung, Burnout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Unkonventionelle Ansicht über HIV &amp; AIDS und antiretrovirale Therapien innerhalb der Regierung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Fehlinformation führt zu Verwirrung, Vorurteilen, Diskriminierung und Stigmas 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„Leiden der Armen“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  <a:cs typeface="Arial" charset="0"/>
              </a:rPr>
              <a:t>Sehr vielfältige und ungleiche Gesellschaft </a:t>
            </a:r>
            <a:r>
              <a:rPr lang="de-DE" sz="2400" dirty="0" smtClean="0">
                <a:solidFill>
                  <a:srgbClr val="4D4D4D"/>
                </a:solidFill>
                <a:latin typeface="Calibri" pitchFamily="34" charset="0"/>
                <a:cs typeface="Arial" charset="0"/>
                <a:sym typeface="Wingdings" pitchFamily="2" charset="2"/>
              </a:rPr>
              <a:t> Prävention und Bildung schwierig</a:t>
            </a:r>
            <a:endParaRPr lang="de-DE" sz="2400" dirty="0" smtClean="0">
              <a:solidFill>
                <a:srgbClr val="4D4D4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222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223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9224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3" descr="Incapable%2520Idi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2057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5" descr="garl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938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7" descr="beetrootbolthar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1020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9" descr="Zuma%2520and%2520HIV%2520preven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0574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2" descr="hope_associ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D4D4D"/>
                </a:solidFill>
              </a:rPr>
              <a:t>© HOPE Cape Town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DF31A0-8651-4E22-9824-161730DAADDC}" type="slidenum">
              <a:rPr lang="en-US" smtClean="0">
                <a:solidFill>
                  <a:srgbClr val="4D4D4D"/>
                </a:solidFill>
                <a:latin typeface="Calibri" pitchFamily="34" charset="0"/>
              </a:rPr>
              <a:pPr eaLnBrk="1" hangingPunct="1"/>
              <a:t>9</a:t>
            </a:fld>
            <a:endParaRPr lang="en-US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4D4D4D"/>
                </a:solidFill>
                <a:latin typeface="Calibri" pitchFamily="34" charset="0"/>
              </a:rPr>
              <a:t>Die </a:t>
            </a:r>
            <a:r>
              <a:rPr lang="en-US" sz="4000" b="1" dirty="0" err="1" smtClean="0">
                <a:solidFill>
                  <a:srgbClr val="4D4D4D"/>
                </a:solidFill>
                <a:latin typeface="Calibri" pitchFamily="34" charset="0"/>
              </a:rPr>
              <a:t>Anfänge</a:t>
            </a:r>
            <a:endParaRPr lang="en-US" sz="4000" b="1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8400" y="1828800"/>
            <a:ext cx="6248400" cy="4297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HOPE Cape Town </a:t>
            </a:r>
            <a:r>
              <a:rPr lang="de-DE" sz="2800" dirty="0" err="1" smtClean="0">
                <a:solidFill>
                  <a:srgbClr val="4D4D4D"/>
                </a:solidFill>
                <a:latin typeface="Calibri" pitchFamily="34" charset="0"/>
              </a:rPr>
              <a:t>Association</a:t>
            </a:r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	Initiiert 1999, Start 2001</a:t>
            </a:r>
          </a:p>
          <a:p>
            <a:pPr eaLnBrk="1" hangingPunct="1">
              <a:lnSpc>
                <a:spcPct val="90000"/>
              </a:lnSpc>
            </a:pPr>
            <a:endParaRPr lang="de-DE" sz="2800" dirty="0" smtClean="0">
              <a:solidFill>
                <a:srgbClr val="4D4D4D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HOPE Cape Town Trust: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	gegründet Mai 2006</a:t>
            </a:r>
          </a:p>
          <a:p>
            <a:pPr eaLnBrk="1" hangingPunct="1">
              <a:lnSpc>
                <a:spcPct val="90000"/>
              </a:lnSpc>
            </a:pPr>
            <a:endParaRPr lang="de-DE" sz="2800" dirty="0" smtClean="0">
              <a:solidFill>
                <a:srgbClr val="4D4D4D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HOPE Kapstadt Stiftung: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dirty="0" smtClean="0">
                <a:solidFill>
                  <a:srgbClr val="4D4D4D"/>
                </a:solidFill>
                <a:latin typeface="Calibri" pitchFamily="34" charset="0"/>
              </a:rPr>
              <a:t>	gegründet Oktober 2007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800" dirty="0" smtClean="0">
              <a:solidFill>
                <a:srgbClr val="4D4D4D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 flipV="1">
            <a:off x="2209800" y="0"/>
            <a:ext cx="0" cy="6858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247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10248" name="Picture 7" descr="AIDS_-_Schle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320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Tygerberg Hos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76463"/>
            <a:ext cx="207486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HOPE%20Launch%202001_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25913"/>
            <a:ext cx="20574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 descr="hope_associ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24000" y="914400"/>
            <a:ext cx="6096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1069</Words>
  <Application>Microsoft Macintosh PowerPoint</Application>
  <PresentationFormat>Bildschirmpräsentation (4:3)</PresentationFormat>
  <Paragraphs>208</Paragraphs>
  <Slides>24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Slipstream</vt:lpstr>
      <vt:lpstr>Organisationsprofil</vt:lpstr>
      <vt:lpstr>HIV und AIDS</vt:lpstr>
      <vt:lpstr>HIV &amp; AIDS – Weltweit</vt:lpstr>
      <vt:lpstr>HIV &amp; AIDS in Südafrika</vt:lpstr>
      <vt:lpstr>HIV &amp; AIDS in Südafrika</vt:lpstr>
      <vt:lpstr>Warum Afrika?</vt:lpstr>
      <vt:lpstr>Warum Afrika?</vt:lpstr>
      <vt:lpstr>Warum Südafrika?</vt:lpstr>
      <vt:lpstr>Die Anfänge</vt:lpstr>
      <vt:lpstr>Ithemba Kinderstation</vt:lpstr>
      <vt:lpstr>ART  (AntiRetroVirale Therapie)</vt:lpstr>
      <vt:lpstr>HOPE Community Krankenpfleger</vt:lpstr>
      <vt:lpstr>Reichweite und Basis</vt:lpstr>
      <vt:lpstr>Traditionelle Heiler</vt:lpstr>
      <vt:lpstr>Ernährung</vt:lpstr>
      <vt:lpstr>Ausbildung &amp; Forschung</vt:lpstr>
      <vt:lpstr>e-learning</vt:lpstr>
      <vt:lpstr>HIV &amp; Sport</vt:lpstr>
      <vt:lpstr>Prävention &amp; Bewusstsein</vt:lpstr>
      <vt:lpstr>Grundsätze</vt:lpstr>
      <vt:lpstr>Organigramm</vt:lpstr>
      <vt:lpstr>Networking</vt:lpstr>
      <vt:lpstr>Finanzierung</vt:lpstr>
      <vt:lpstr>PowerPoint-Präsentation</vt:lpstr>
    </vt:vector>
  </TitlesOfParts>
  <Company>HOPE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Cape Town Association &amp; Trust</dc:title>
  <dc:creator>Stefan Hippler</dc:creator>
  <cp:lastModifiedBy>Kamghe</cp:lastModifiedBy>
  <cp:revision>118</cp:revision>
  <dcterms:created xsi:type="dcterms:W3CDTF">2012-10-22T07:43:41Z</dcterms:created>
  <dcterms:modified xsi:type="dcterms:W3CDTF">2013-03-25T18:00:10Z</dcterms:modified>
</cp:coreProperties>
</file>